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2920" y="304380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016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6940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552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292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6940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552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2920" y="1327320"/>
            <a:ext cx="9069120" cy="32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6912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2920" y="224280"/>
            <a:ext cx="9069120" cy="439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2920" y="1327320"/>
            <a:ext cx="9069120" cy="3285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016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2920" y="304380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016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6940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5520" y="132732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292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6940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5520" y="3043800"/>
            <a:ext cx="291996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6912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2920" y="224280"/>
            <a:ext cx="9069120" cy="4390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3285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160" y="304380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160" y="1327320"/>
            <a:ext cx="442548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2920" y="3043800"/>
            <a:ext cx="9069120" cy="156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u-HU" sz="1800" spc="-1" strike="noStrike">
                <a:latin typeface="Arial"/>
              </a:rPr>
              <a:t>Click to edit the title text format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Click to edit the outline text format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Second Outline Level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Third Outline Level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Fourth Outline Level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Fifth Outline Level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Sixth Outline Level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Seventh Outline Level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2920" y="224280"/>
            <a:ext cx="9069120" cy="94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u-HU" sz="1800" spc="-1" strike="noStrike">
                <a:latin typeface="Arial"/>
              </a:rPr>
              <a:t>Click to edit the title text format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69120" cy="3285720"/>
          </a:xfrm>
          <a:prstGeom prst="rect">
            <a:avLst/>
          </a:prstGeom>
        </p:spPr>
        <p:txBody>
          <a:bodyPr lIns="0" rIns="0" tIns="2844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Click to edit the outline text format</a:t>
            </a:r>
            <a:endParaRPr b="0" lang="hu-H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Second Outline Level</a:t>
            </a:r>
            <a:endParaRPr b="0" lang="hu-H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Third Outline Level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Fourth Outline Level</a:t>
            </a:r>
            <a:endParaRPr b="0" lang="hu-H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Fifth Outline Level</a:t>
            </a:r>
            <a:endParaRPr b="0" lang="hu-H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Sixth Outline Level</a:t>
            </a:r>
            <a:endParaRPr b="0" lang="hu-H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Seventh Outline Level</a:t>
            </a:r>
            <a:endParaRPr b="0" lang="hu-H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49000" y="552240"/>
            <a:ext cx="9070560" cy="337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>
            <a:noAutofit/>
          </a:bodyPr>
          <a:p>
            <a:pPr>
              <a:lnSpc>
                <a:spcPct val="93000"/>
              </a:lnSpc>
            </a:pPr>
            <a:endParaRPr b="0" lang="hu-HU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hu-HU" sz="3200" spc="-1" strike="noStrike">
                <a:solidFill>
                  <a:srgbClr val="000000"/>
                </a:solidFill>
                <a:latin typeface="Times New Roman"/>
              </a:rPr>
              <a:t>                 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hu-HU" sz="3200" spc="-1" strike="noStrike">
                <a:solidFill>
                  <a:srgbClr val="000000"/>
                </a:solidFill>
                <a:latin typeface="Times New Roman"/>
              </a:rPr>
              <a:t>                     </a:t>
            </a:r>
            <a:r>
              <a:rPr b="1" i="1" lang="hu-HU" sz="3200" spc="-1" strike="noStrike">
                <a:solidFill>
                  <a:srgbClr val="000000"/>
                </a:solidFill>
                <a:latin typeface="Times New Roman"/>
              </a:rPr>
              <a:t>Mária Rádió hozzájárulása 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i="1" lang="hu-HU" sz="32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1" i="1" lang="hu-HU" sz="3200" spc="-1" strike="noStrike">
                <a:solidFill>
                  <a:srgbClr val="000000"/>
                </a:solidFill>
                <a:latin typeface="Times New Roman"/>
              </a:rPr>
              <a:t>az Erdélyi Szűzanya-tisztelet mélyítéséhez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hu-HU" sz="32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hu-HU" sz="32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hu-HU" sz="32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1612800" y="3200400"/>
            <a:ext cx="6981480" cy="152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2920" y="225360"/>
            <a:ext cx="907056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</a:rPr>
              <a:t>Bevezetés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2920" y="1326960"/>
            <a:ext cx="9070560" cy="37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666720" indent="-393480" algn="just">
              <a:lnSpc>
                <a:spcPct val="93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A Szűzanya-tisztelet jelentősége a magyar katolikus hagyományban, különös tekintettel Erdélyre.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11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A Mária Rádió küldetése: a hit terjesztése, a keresztény értékek közvetítése.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11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A vallásos médiacsatornák szerepe a közösségi identitás és a hit elmélyítésében.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11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A dolgozat célja: bemutatni, hogy a Mária Rádió miként járul hozzá az erdélyi Szűzanya-tisztelet ápolásához és elmélyítéséhez.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2920" y="225360"/>
            <a:ext cx="9070560" cy="9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 anchor="ctr">
            <a:noAutofit/>
          </a:bodyPr>
          <a:p>
            <a:pPr algn="ctr">
              <a:lnSpc>
                <a:spcPct val="93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A Szűzanya-tisztelet erdélyi gyökerei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3200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666720" indent="-393480" algn="just">
              <a:lnSpc>
                <a:spcPct val="100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Történelmi áttekintés: Mária-kegyhelyek Erdélyben 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00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(pl. Csíksomlyó, Máriaradna, Kolozsnagyida).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00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A Szűzanya szerepe a székely–magyar identitásban.</a:t>
            </a:r>
            <a:endParaRPr b="0" lang="hu-HU" sz="2400" spc="-1" strike="noStrike">
              <a:latin typeface="Arial"/>
            </a:endParaRPr>
          </a:p>
          <a:p>
            <a:pPr marL="666720" indent="-393480" algn="just">
              <a:lnSpc>
                <a:spcPct val="100000"/>
              </a:lnSpc>
              <a:spcAft>
                <a:spcPts val="1236"/>
              </a:spcAft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Zarándoklatok és vallási ünnepek Szűz Mária tiszteletére.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648000" y="3380400"/>
            <a:ext cx="2807640" cy="187524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3960000" y="3384000"/>
            <a:ext cx="1988640" cy="22075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6480000" y="3384000"/>
            <a:ext cx="2807640" cy="187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2920" y="393120"/>
            <a:ext cx="90705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A Mária Rádió erdélyi jelenléte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292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/>
          </a:bodyPr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A Mária Rádió hálózatának kiterjedése Erdélyben (pl. Mária Rádió Erdély).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Műsorstruktúra bemutatása: imaórák, rózsafüzér, szentmisék közvetítése, tanúságtételek.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Hallgatóság: elérés, közösségépítés, célcsoportok (idősek, falusi hívek, fiatalok).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6478200" y="3613320"/>
            <a:ext cx="2881440" cy="193032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3600000" y="3615840"/>
            <a:ext cx="2570400" cy="192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2920" y="89280"/>
            <a:ext cx="907056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Tartalmi hozzájárulás a Szűzanya-tisztelethez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292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/>
          </a:bodyPr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Mária-napi különkiadások, élő közvetítések búcsúkról (pl. csíksomlyói búcsú).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Személyes tanúságtételek, interjúk Mária-tisztelő hívekkel és lelkipásztorokkal.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Vallásos énekek, népi imádságok – a népi vallásosság megőrzése és átadása.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Lelki elmélyülést segítő programok: elmélkedések, lelkigyakorlatok rádión keresztül.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7560000" y="4266000"/>
            <a:ext cx="1799640" cy="134964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4824000" y="4263840"/>
            <a:ext cx="2403720" cy="13518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2499120" y="4266000"/>
            <a:ext cx="2036520" cy="134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2920" y="393120"/>
            <a:ext cx="90705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Közösségi és missziós szerep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292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/>
          </a:bodyPr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Közösségi kapcsolatok erősítése: hallgatói imaközösségek, telefonos bekapcsolódás.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A fiatalok megszólítása, online tartalmak, podcastek – a Szűzanya-tisztelet átadása a következő nemzedéknek.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A Rádió szerepe a diaszpóra összetartásában (Erdélyen kívül élő magyarok számára is elérhető).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rcRect l="0" t="0" r="0" b="10022"/>
          <a:stretch/>
        </p:blipFill>
        <p:spPr>
          <a:xfrm>
            <a:off x="3744000" y="3816000"/>
            <a:ext cx="2591640" cy="17488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6624000" y="3456000"/>
            <a:ext cx="2834280" cy="212580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1077120" y="3816000"/>
            <a:ext cx="2378520" cy="178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2920" y="393120"/>
            <a:ext cx="90705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Visszajelzések a rádióról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0292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 fontScale="61000"/>
          </a:bodyPr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Azokban a településekben, ahonnan a Mária Rádió rendszeresen közvetít szentmiséket, érezhető a vallási élet fellendüléséhez.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Hallgatói visszajelzések.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„</a:t>
            </a: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Örök hála a Mária Rádió létének és munkatársainak. Isten áldása minden percükre!”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„</a:t>
            </a: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Ha nem volna nekünk a Mária Rádió nem is tudom, hogyan tudnánk élni. Annyira kellemes, olyan jó nekünk ez a rádió, annyi szépet és jót tanulunk, olyan szép adások vannak. A Jóisten áldása kísérje minden percükben, erősítse meg a Szentlélek, hogy tovább is tudják vinni ezt a szép küldetést!”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„</a:t>
            </a: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Éjjel-nappal hallgatom a rádiót!”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2920" y="393120"/>
            <a:ext cx="907056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000000"/>
                </a:solidFill>
                <a:latin typeface="Times New Roman"/>
                <a:ea typeface="Mangal"/>
              </a:rPr>
              <a:t>Befejezés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2920" y="132732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/>
          </a:bodyPr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Összegzés: hogyan mélyíti a Mária Rádió a Szűzanya-tiszteletet Erdélyben.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A hit és a média találkozása mint a vallási megújulás és identitásmegőrzés eszköze.</a:t>
            </a:r>
            <a:endParaRPr b="0" lang="hu-HU" sz="2400" spc="-1" strike="noStrike">
              <a:latin typeface="Arial"/>
            </a:endParaRPr>
          </a:p>
          <a:p>
            <a:pPr marL="450360" indent="-179280" algn="just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70000"/>
              <a:buFont typeface="Symbol"/>
              <a:buChar char=""/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Jövőkép: hogyan fejleszthető tovább a Mária Rádió szolgálata a Szűzanya-tisztelet terén.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2920" y="792000"/>
            <a:ext cx="9070560" cy="382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 fontScale="91000"/>
          </a:bodyPr>
          <a:p>
            <a:pPr marL="342720" indent="-342360">
              <a:lnSpc>
                <a:spcPct val="100000"/>
              </a:lnSpc>
              <a:spcBef>
                <a:spcPts val="1423"/>
              </a:spcBef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u-HU" sz="3200" spc="-1" strike="noStrike"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1423"/>
              </a:spcBef>
            </a:pPr>
            <a:r>
              <a:rPr b="0" lang="hu-HU" sz="3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hu-HU" sz="3600" spc="-1" strike="noStrike"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1423"/>
              </a:spcBef>
            </a:pPr>
            <a:r>
              <a:rPr b="1" lang="hu-HU" sz="3600" spc="-1" strike="noStrike">
                <a:solidFill>
                  <a:srgbClr val="000000"/>
                </a:solidFill>
                <a:latin typeface="Times New Roman"/>
              </a:rPr>
              <a:t>Köszönöm a figyelmet!</a:t>
            </a:r>
            <a:endParaRPr b="0" lang="hu-HU" sz="3600" spc="-1" strike="noStrike"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1423"/>
              </a:spcBef>
            </a:pPr>
            <a:r>
              <a:rPr b="0" lang="hu-HU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hu-HU" sz="3200" spc="-1" strike="noStrike">
              <a:latin typeface="Arial"/>
            </a:endParaRPr>
          </a:p>
          <a:p>
            <a:pPr marL="342720" indent="-342360" algn="r">
              <a:lnSpc>
                <a:spcPct val="100000"/>
              </a:lnSpc>
              <a:spcBef>
                <a:spcPts val="1423"/>
              </a:spcBef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hu-HU" sz="2400" spc="-1" strike="noStrike">
              <a:latin typeface="Arial"/>
            </a:endParaRPr>
          </a:p>
          <a:p>
            <a:pPr marL="342720" indent="-342360" algn="r">
              <a:lnSpc>
                <a:spcPct val="100000"/>
              </a:lnSpc>
              <a:spcBef>
                <a:spcPts val="1423"/>
              </a:spcBef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Karácson Tibor, </a:t>
            </a:r>
            <a:endParaRPr b="0" lang="hu-HU" sz="2400" spc="-1" strike="noStrike">
              <a:latin typeface="Arial"/>
            </a:endParaRPr>
          </a:p>
          <a:p>
            <a:pPr marL="342720" indent="-342360" algn="r">
              <a:lnSpc>
                <a:spcPct val="100000"/>
              </a:lnSpc>
              <a:spcBef>
                <a:spcPts val="1423"/>
              </a:spcBef>
            </a:pPr>
            <a:r>
              <a:rPr b="0" lang="hu-HU" sz="2400" spc="-1" strike="noStrike">
                <a:solidFill>
                  <a:srgbClr val="000000"/>
                </a:solidFill>
                <a:latin typeface="Times New Roman"/>
              </a:rPr>
              <a:t>műsorigazgató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Application>LibreOffice/6.2.4.2$Windows_X86_64 LibreOffice_project/2412653d852ce75f65fbfa83fb7e7b669a126d64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2025-05-28T10:51:35Z</dcterms:created>
  <dc:creator/>
  <dc:description/>
  <dc:language>hu-HU</dc:language>
  <cp:lastModifiedBy/>
  <dcterms:modified xsi:type="dcterms:W3CDTF">2025-06-03T10:18:11Z</dcterms:modified>
  <cp:revision>17</cp:revision>
  <dc:subject/>
  <dc:title/>
</cp:coreProperties>
</file>